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07" r:id="rId3"/>
    <p:sldId id="308" r:id="rId4"/>
    <p:sldId id="309" r:id="rId5"/>
    <p:sldId id="312" r:id="rId6"/>
    <p:sldId id="313" r:id="rId7"/>
    <p:sldId id="310" r:id="rId8"/>
    <p:sldId id="311" r:id="rId9"/>
    <p:sldId id="315" r:id="rId10"/>
    <p:sldId id="316" r:id="rId11"/>
    <p:sldId id="317" r:id="rId12"/>
    <p:sldId id="318" r:id="rId13"/>
    <p:sldId id="314" r:id="rId14"/>
    <p:sldId id="261" r:id="rId15"/>
    <p:sldId id="288" r:id="rId16"/>
    <p:sldId id="286" r:id="rId17"/>
    <p:sldId id="287" r:id="rId18"/>
    <p:sldId id="293" r:id="rId19"/>
    <p:sldId id="290" r:id="rId20"/>
    <p:sldId id="289" r:id="rId21"/>
    <p:sldId id="291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70" autoAdjust="0"/>
    <p:restoredTop sz="94301" autoAdjust="0"/>
  </p:normalViewPr>
  <p:slideViewPr>
    <p:cSldViewPr snapToGrid="0" snapToObjects="1">
      <p:cViewPr varScale="1">
        <p:scale>
          <a:sx n="77" d="100"/>
          <a:sy n="77" d="100"/>
        </p:scale>
        <p:origin x="846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C10CB-A728-6A42-9366-294C1E82FE49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7885-3A07-F940-9F7A-9E5EC0C5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8498977-FA70-4306-B92B-6BDBA526F273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097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CBC4261-E3AD-49C2-9F4A-12ACD75B9B1D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6913"/>
            <a:ext cx="4641850" cy="3481387"/>
          </a:xfrm>
          <a:solidFill>
            <a:srgbClr val="FFFFFF"/>
          </a:solidFill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27625" cy="41751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984" tIns="46493" rIns="92984" bIns="46493"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136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asynchronous</a:t>
            </a:r>
            <a:r>
              <a:rPr lang="en-US" baseline="0" dirty="0" smtClean="0"/>
              <a:t> consensus protocols done here long before </a:t>
            </a:r>
            <a:r>
              <a:rPr lang="en-US" baseline="0" dirty="0" err="1" smtClean="0"/>
              <a:t>Paxos</a:t>
            </a:r>
            <a:r>
              <a:rPr lang="en-US" baseline="0" dirty="0" smtClean="0"/>
              <a:t>.  Famous lower bounds derived and proven here.</a:t>
            </a:r>
          </a:p>
          <a:p>
            <a:r>
              <a:rPr lang="en-US" baseline="0" dirty="0" smtClean="0"/>
              <a:t>First formal characterization of safety and </a:t>
            </a:r>
            <a:r>
              <a:rPr lang="en-US" baseline="0" dirty="0" err="1" smtClean="0"/>
              <a:t>liveness</a:t>
            </a:r>
            <a:r>
              <a:rPr lang="en-US" baseline="0" dirty="0" smtClean="0"/>
              <a:t> properties.  The notion of “fail-stop” failures originates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3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19" y="197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20073" y="0"/>
            <a:ext cx="92013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01155"/>
            <a:ext cx="6858000" cy="2850752"/>
          </a:xfrm>
        </p:spPr>
        <p:txBody>
          <a:bodyPr>
            <a:normAutofit/>
          </a:bodyPr>
          <a:lstStyle/>
          <a:p>
            <a:r>
              <a:rPr lang="en-US" b="1" dirty="0" smtClean="0"/>
              <a:t>Computer Science:</a:t>
            </a:r>
            <a:br>
              <a:rPr lang="en-US" b="1" dirty="0" smtClean="0"/>
            </a:br>
            <a:r>
              <a:rPr lang="en-US" b="1" dirty="0" smtClean="0"/>
              <a:t>What, and Why?</a:t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Career Path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5352"/>
            <a:ext cx="7886700" cy="5310485"/>
          </a:xfrm>
        </p:spPr>
        <p:txBody>
          <a:bodyPr>
            <a:normAutofit/>
          </a:bodyPr>
          <a:lstStyle/>
          <a:p>
            <a:r>
              <a:rPr lang="en-US" dirty="0" smtClean="0"/>
              <a:t>I was born and grew up in United States</a:t>
            </a:r>
          </a:p>
          <a:p>
            <a:r>
              <a:rPr lang="en-US" dirty="0" smtClean="0"/>
              <a:t>I liked math in high </a:t>
            </a:r>
            <a:r>
              <a:rPr lang="en-US" dirty="0" smtClean="0"/>
              <a:t>school</a:t>
            </a:r>
            <a:endParaRPr lang="en-US" dirty="0" smtClean="0"/>
          </a:p>
          <a:p>
            <a:r>
              <a:rPr lang="en-US" dirty="0" smtClean="0"/>
              <a:t>Studied computer engineering in </a:t>
            </a:r>
            <a:r>
              <a:rPr lang="en-US" dirty="0" smtClean="0"/>
              <a:t>university</a:t>
            </a:r>
            <a:endParaRPr lang="en-US" dirty="0" smtClean="0"/>
          </a:p>
          <a:p>
            <a:r>
              <a:rPr lang="en-US" dirty="0" smtClean="0"/>
              <a:t>Became a “Research Assistant” to a computer science professor</a:t>
            </a:r>
          </a:p>
          <a:p>
            <a:r>
              <a:rPr lang="en-US" dirty="0" smtClean="0"/>
              <a:t>Became a Ph.D. student</a:t>
            </a:r>
          </a:p>
          <a:p>
            <a:r>
              <a:rPr lang="en-US" dirty="0"/>
              <a:t>Studied computer science in graduate </a:t>
            </a:r>
            <a:r>
              <a:rPr lang="en-US" dirty="0" smtClean="0"/>
              <a:t>school</a:t>
            </a:r>
          </a:p>
          <a:p>
            <a:r>
              <a:rPr lang="en-US" dirty="0" smtClean="0"/>
              <a:t>After my degree, I did a “</a:t>
            </a:r>
            <a:r>
              <a:rPr lang="en-US" dirty="0" err="1" smtClean="0"/>
              <a:t>postdoctorate</a:t>
            </a:r>
            <a:r>
              <a:rPr lang="en-US" dirty="0" smtClean="0"/>
              <a:t>” at Cornell University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33741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516294" y="1163216"/>
            <a:ext cx="8399106" cy="5293568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Career looks like a straight path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High school</a:t>
            </a:r>
            <a:r>
              <a:rPr lang="en-US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 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Undergrad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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grad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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post-doc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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professor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But footsteps includes sharp turns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Played football as an undergrad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Thought about for grad school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only after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applied for Rhode Scholar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Married one year into grad school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Two kids year two and four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Post-doc help convince me of academic career</a:t>
            </a:r>
          </a:p>
          <a:p>
            <a:pPr lvl="1"/>
            <a:r>
              <a:rPr lang="en-US" dirty="0" smtClean="0"/>
              <a:t>Recently started a</a:t>
            </a:r>
            <a:r>
              <a:rPr lang="en-US" dirty="0" smtClean="0"/>
              <a:t> </a:t>
            </a:r>
            <a:r>
              <a:rPr lang="en-US" dirty="0"/>
              <a:t>company last year with Prof. </a:t>
            </a:r>
            <a:r>
              <a:rPr lang="en-US" dirty="0" smtClean="0"/>
              <a:t>van Renesse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still a professor at Cornell</a:t>
            </a: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29703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013" y="266700"/>
            <a:ext cx="1978410" cy="132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06" y="3718249"/>
            <a:ext cx="1021702" cy="152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152400"/>
            <a:ext cx="7970837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Career Cont.</a:t>
            </a:r>
          </a:p>
        </p:txBody>
      </p:sp>
    </p:spTree>
    <p:extLst>
      <p:ext uri="{BB962C8B-B14F-4D97-AF65-F5344CB8AC3E}">
        <p14:creationId xmlns:p14="http://schemas.microsoft.com/office/powerpoint/2010/main" val="39587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152400"/>
            <a:ext cx="7970837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My Career Path in CS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14400"/>
            <a:ext cx="8305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Assistant Professor, Cornell University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Since 2008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Postdoc 2006-2008</a:t>
            </a:r>
          </a:p>
          <a:p>
            <a:pPr marL="1085850" lvl="2">
              <a:lnSpc>
                <a:spcPct val="8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Graduate, University of California, Berkeley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Ph.D. in Computer Science, 2006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Thesis -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Design and Evaluation of Distributed Wide-Area On-line Archival Storage Systems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marL="1085850" lvl="2" indent="-171450">
              <a:lnSpc>
                <a:spcPct val="80000"/>
              </a:lnSpc>
            </a:pPr>
            <a:r>
              <a:rPr lang="en-US" altLang="en-US" dirty="0" smtClean="0">
                <a:latin typeface="Helvetica" panose="020B0604020202020204" pitchFamily="34" charset="0"/>
                <a:ea typeface="ＭＳ Ｐゴシック" panose="020B0600070205080204" pitchFamily="34" charset="-128"/>
              </a:rPr>
              <a:t>Model and implement, and deploy an archival system that stores data in a global, durable, verifiable, and self-maintainable manner</a:t>
            </a:r>
          </a:p>
          <a:p>
            <a:pPr marL="1543050" lvl="3" indent="-171450">
              <a:lnSpc>
                <a:spcPct val="8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Undergraduate, University of Washington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B.S. in Computer Engineering, 1999</a:t>
            </a:r>
          </a:p>
        </p:txBody>
      </p:sp>
    </p:spTree>
    <p:extLst>
      <p:ext uri="{BB962C8B-B14F-4D97-AF65-F5344CB8AC3E}">
        <p14:creationId xmlns:p14="http://schemas.microsoft.com/office/powerpoint/2010/main" val="2667947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1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Cornell University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Cornell:</a:t>
            </a:r>
            <a:br>
              <a:rPr lang="en-US" b="1" dirty="0" smtClean="0"/>
            </a:br>
            <a:r>
              <a:rPr lang="en-US" b="1" dirty="0"/>
              <a:t> </a:t>
            </a:r>
            <a:r>
              <a:rPr lang="en-US" b="1" dirty="0" smtClean="0"/>
              <a:t>     A Special 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93" y="197390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Originally:  Focus on qualitative innovations:</a:t>
            </a:r>
          </a:p>
          <a:p>
            <a:pPr lvl="1"/>
            <a:r>
              <a:rPr lang="en-US" dirty="0" smtClean="0"/>
              <a:t>Hardware was getting faster, and qualitative properties only became more important</a:t>
            </a:r>
          </a:p>
          <a:p>
            <a:r>
              <a:rPr lang="en-US" dirty="0" smtClean="0"/>
              <a:t>Subsequently:   Add researchers who also engineer</a:t>
            </a:r>
          </a:p>
          <a:p>
            <a:pPr lvl="1"/>
            <a:r>
              <a:rPr lang="en-US" dirty="0" smtClean="0"/>
              <a:t>Work is still principled;  contributions are more about ideas than artifacts.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“Build first” [them]   </a:t>
            </a:r>
            <a:r>
              <a:rPr lang="en-US" i="1" dirty="0" smtClean="0"/>
              <a:t>versus</a:t>
            </a:r>
            <a:r>
              <a:rPr lang="en-US" dirty="0" smtClean="0"/>
              <a:t>   “Think first” [us]</a:t>
            </a:r>
          </a:p>
          <a:p>
            <a:pPr lvl="1"/>
            <a:r>
              <a:rPr lang="en-US" dirty="0" smtClean="0"/>
              <a:t>Building first to discover the important problems</a:t>
            </a:r>
          </a:p>
          <a:p>
            <a:pPr lvl="1"/>
            <a:r>
              <a:rPr lang="en-US" dirty="0" smtClean="0"/>
              <a:t>Building second to validate assumptions and 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4" y="19789"/>
            <a:ext cx="4235615" cy="18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Cornell: very pretty!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1238211"/>
            <a:ext cx="3302000" cy="2463800"/>
          </a:xfrm>
          <a:prstGeom prst="rect">
            <a:avLst/>
          </a:prstGeom>
        </p:spPr>
      </p:pic>
      <p:pic>
        <p:nvPicPr>
          <p:cNvPr id="5" name="Picture 4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19" y="1174750"/>
            <a:ext cx="3606800" cy="2247900"/>
          </a:xfrm>
          <a:prstGeom prst="rect">
            <a:avLst/>
          </a:prstGeom>
        </p:spPr>
      </p:pic>
      <p:pic>
        <p:nvPicPr>
          <p:cNvPr id="6" name="Picture 5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3953966"/>
            <a:ext cx="4203700" cy="19304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53" y="3702011"/>
            <a:ext cx="3187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</a:t>
            </a:r>
            <a:endParaRPr lang="en-US" dirty="0"/>
          </a:p>
        </p:txBody>
      </p:sp>
      <p:pic>
        <p:nvPicPr>
          <p:cNvPr id="4" name="Picture 3" descr="Screenshot 2017-10-23 01.5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96" y="761536"/>
            <a:ext cx="4031934" cy="23095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9097420">
            <a:off x="7445700" y="783296"/>
            <a:ext cx="978408" cy="484632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3143" y="1345352"/>
            <a:ext cx="32880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“Centrally Isolated”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New York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Toronto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 hours from </a:t>
            </a:r>
            <a:r>
              <a:rPr lang="en-US" dirty="0" err="1" smtClean="0"/>
              <a:t>NIagara</a:t>
            </a:r>
            <a:r>
              <a:rPr lang="en-US" dirty="0" smtClean="0"/>
              <a:t> Falls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Philadelphia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Washington D.C.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Boston</a:t>
            </a:r>
            <a:endParaRPr lang="en-US" dirty="0"/>
          </a:p>
        </p:txBody>
      </p:sp>
      <p:pic>
        <p:nvPicPr>
          <p:cNvPr id="7" name="Picture 6" descr="ithaca-ny-united-st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" y="3831927"/>
            <a:ext cx="3684899" cy="2763674"/>
          </a:xfrm>
          <a:prstGeom prst="rect">
            <a:avLst/>
          </a:prstGeom>
        </p:spPr>
      </p:pic>
      <p:pic>
        <p:nvPicPr>
          <p:cNvPr id="8" name="Picture 7" descr="ithaca-experience-web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73" y="3330196"/>
            <a:ext cx="4863750" cy="33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 Winter</a:t>
            </a:r>
            <a:endParaRPr lang="en-US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63" y="266364"/>
            <a:ext cx="3289300" cy="2463800"/>
          </a:xfrm>
          <a:prstGeom prst="rect">
            <a:avLst/>
          </a:prstGeom>
        </p:spPr>
      </p:pic>
      <p:pic>
        <p:nvPicPr>
          <p:cNvPr id="5" name="Picture 4" descr="11002653_10153167091825229_422335684960363778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82" y="3222607"/>
            <a:ext cx="4175781" cy="3131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419" y="1160504"/>
            <a:ext cx="43140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Long and cold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Good for studying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Fun too!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/>
              <a:t>G</a:t>
            </a:r>
            <a:r>
              <a:rPr lang="en-US" sz="3200" dirty="0" smtClean="0"/>
              <a:t>ood for socializing!</a:t>
            </a:r>
          </a:p>
        </p:txBody>
      </p:sp>
      <p:pic>
        <p:nvPicPr>
          <p:cNvPr id="7" name="Picture 6" descr="ho-plaza-february-26-20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36092" cy="1325563"/>
          </a:xfrm>
        </p:spPr>
        <p:txBody>
          <a:bodyPr/>
          <a:lstStyle/>
          <a:p>
            <a:r>
              <a:rPr lang="en-US" dirty="0" smtClean="0"/>
              <a:t>Cornell Activities, Clubs, and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41447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sailing</a:t>
            </a:r>
            <a:endParaRPr lang="en-US" dirty="0"/>
          </a:p>
          <a:p>
            <a:r>
              <a:rPr lang="en-US" dirty="0" smtClean="0"/>
              <a:t>windsurfing</a:t>
            </a:r>
          </a:p>
          <a:p>
            <a:r>
              <a:rPr lang="en-US" dirty="0" smtClean="0"/>
              <a:t>canoeing</a:t>
            </a:r>
          </a:p>
          <a:p>
            <a:r>
              <a:rPr lang="en-US" dirty="0" smtClean="0"/>
              <a:t>kayaking</a:t>
            </a:r>
          </a:p>
          <a:p>
            <a:r>
              <a:rPr lang="en-US" dirty="0" smtClean="0"/>
              <a:t>scuba diving</a:t>
            </a:r>
          </a:p>
          <a:p>
            <a:r>
              <a:rPr lang="en-US" dirty="0" smtClean="0"/>
              <a:t>downhill skiing</a:t>
            </a:r>
          </a:p>
          <a:p>
            <a:r>
              <a:rPr lang="en-US" dirty="0"/>
              <a:t>cross-country </a:t>
            </a:r>
            <a:r>
              <a:rPr lang="en-US" dirty="0" smtClean="0"/>
              <a:t>skiing</a:t>
            </a:r>
          </a:p>
          <a:p>
            <a:r>
              <a:rPr lang="en-US" dirty="0" smtClean="0"/>
              <a:t>music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82781" y="1825625"/>
            <a:ext cx="34144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ice skating</a:t>
            </a:r>
          </a:p>
          <a:p>
            <a:r>
              <a:rPr lang="en-US" dirty="0" smtClean="0"/>
              <a:t>rock climbing</a:t>
            </a:r>
          </a:p>
          <a:p>
            <a:r>
              <a:rPr lang="en-US" dirty="0" smtClean="0"/>
              <a:t>hiking</a:t>
            </a:r>
          </a:p>
          <a:p>
            <a:r>
              <a:rPr lang="en-US" dirty="0" smtClean="0"/>
              <a:t>camping</a:t>
            </a:r>
          </a:p>
          <a:p>
            <a:r>
              <a:rPr lang="en-US" dirty="0" smtClean="0"/>
              <a:t>caving</a:t>
            </a:r>
          </a:p>
          <a:p>
            <a:r>
              <a:rPr lang="en-US" dirty="0" smtClean="0"/>
              <a:t>dancing</a:t>
            </a:r>
          </a:p>
          <a:p>
            <a:r>
              <a:rPr lang="en-US" dirty="0" smtClean="0"/>
              <a:t>wine-tasting</a:t>
            </a:r>
            <a:endParaRPr lang="en-US" dirty="0"/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CornellTech</a:t>
            </a:r>
            <a:r>
              <a:rPr lang="en-US" dirty="0" smtClean="0"/>
              <a:t> in NYC</a:t>
            </a:r>
            <a:endParaRPr lang="en-US" dirty="0"/>
          </a:p>
        </p:txBody>
      </p:sp>
      <p:pic>
        <p:nvPicPr>
          <p:cNvPr id="3" name="Picture 2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" y="1345352"/>
            <a:ext cx="4152395" cy="2763230"/>
          </a:xfrm>
          <a:prstGeom prst="rect">
            <a:avLst/>
          </a:prstGeom>
        </p:spPr>
      </p:pic>
      <p:pic>
        <p:nvPicPr>
          <p:cNvPr id="9" name="Picture 8" descr="cornell-tech-camp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24" y="3148783"/>
            <a:ext cx="4700136" cy="3522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0233" y="984805"/>
            <a:ext cx="3086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Silicon Alley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Emphasis on</a:t>
            </a:r>
          </a:p>
          <a:p>
            <a:pPr lvl="1"/>
            <a:r>
              <a:rPr lang="en-US" sz="2800" dirty="0" err="1" smtClean="0"/>
              <a:t>entrepeneurship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35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96" y="1245211"/>
            <a:ext cx="8104454" cy="49317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Problem Solving using Computers</a:t>
            </a:r>
          </a:p>
          <a:p>
            <a:r>
              <a:rPr lang="en-US" dirty="0" smtClean="0"/>
              <a:t>Many areas of CS:</a:t>
            </a:r>
          </a:p>
          <a:p>
            <a:pPr lvl="1"/>
            <a:r>
              <a:rPr lang="en-US" dirty="0" smtClean="0"/>
              <a:t>Machine Learning and Artificial Intelligence (AI)</a:t>
            </a:r>
          </a:p>
          <a:p>
            <a:pPr lvl="1"/>
            <a:r>
              <a:rPr lang="en-US" dirty="0" smtClean="0"/>
              <a:t>Data Science, Big Data</a:t>
            </a:r>
          </a:p>
          <a:p>
            <a:pPr lvl="1"/>
            <a:r>
              <a:rPr lang="en-US" dirty="0" smtClean="0"/>
              <a:t>Theory and Algorithms</a:t>
            </a:r>
          </a:p>
          <a:p>
            <a:pPr lvl="1"/>
            <a:r>
              <a:rPr lang="en-US" dirty="0" smtClean="0"/>
              <a:t>Programming Languages</a:t>
            </a:r>
          </a:p>
          <a:p>
            <a:pPr lvl="1"/>
            <a:r>
              <a:rPr lang="en-US" dirty="0" smtClean="0"/>
              <a:t>Scientific Computing</a:t>
            </a:r>
          </a:p>
          <a:p>
            <a:pPr lvl="1"/>
            <a:r>
              <a:rPr lang="en-US" dirty="0" smtClean="0"/>
              <a:t>Systems, Networking, and Databases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Computational Biology</a:t>
            </a:r>
          </a:p>
          <a:p>
            <a:pPr lvl="1"/>
            <a:r>
              <a:rPr lang="en-US" dirty="0" smtClean="0"/>
              <a:t>Quantum Computing</a:t>
            </a:r>
          </a:p>
          <a:p>
            <a:pPr lvl="1"/>
            <a:r>
              <a:rPr lang="en-US" dirty="0" smtClean="0"/>
              <a:t>Human Computer Interfacing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485510">
            <a:off x="4274817" y="5003125"/>
            <a:ext cx="45480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It’s not just programming!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529981"/>
            <a:ext cx="3505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5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87926" cy="1325563"/>
          </a:xfrm>
        </p:spPr>
        <p:txBody>
          <a:bodyPr/>
          <a:lstStyle/>
          <a:p>
            <a:r>
              <a:rPr lang="en-US" dirty="0" smtClean="0"/>
              <a:t>More on Cornell 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8718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Consistently ranked among top 6 in the U.S.</a:t>
            </a:r>
          </a:p>
          <a:p>
            <a:r>
              <a:rPr lang="en-US" dirty="0" smtClean="0"/>
              <a:t>World</a:t>
            </a:r>
            <a:r>
              <a:rPr lang="en-US" dirty="0"/>
              <a:t>-class research covering all of </a:t>
            </a:r>
            <a:r>
              <a:rPr lang="en-US" dirty="0" smtClean="0"/>
              <a:t>C.S.</a:t>
            </a:r>
          </a:p>
          <a:p>
            <a:r>
              <a:rPr lang="en-US" dirty="0" smtClean="0"/>
              <a:t>About 70 excellent faculty in C.S. “field”</a:t>
            </a:r>
          </a:p>
          <a:p>
            <a:r>
              <a:rPr lang="en-US" dirty="0" smtClean="0"/>
              <a:t>About 150 Ph.D. students in C.S. department</a:t>
            </a:r>
          </a:p>
          <a:p>
            <a:r>
              <a:rPr lang="en-US" dirty="0" smtClean="0"/>
              <a:t>Field includes:</a:t>
            </a:r>
          </a:p>
          <a:p>
            <a:pPr lvl="1"/>
            <a:r>
              <a:rPr lang="en-US" dirty="0" smtClean="0"/>
              <a:t>Electrical and Computer Engineering</a:t>
            </a:r>
          </a:p>
          <a:p>
            <a:pPr lvl="1"/>
            <a:r>
              <a:rPr lang="en-US" dirty="0" smtClean="0"/>
              <a:t>Information Science</a:t>
            </a:r>
            <a:endParaRPr lang="en-US" dirty="0"/>
          </a:p>
          <a:p>
            <a:pPr lvl="1"/>
            <a:r>
              <a:rPr lang="en-US" dirty="0" smtClean="0"/>
              <a:t>Applied Math</a:t>
            </a:r>
            <a:endParaRPr lang="en-US" dirty="0"/>
          </a:p>
          <a:p>
            <a:pPr lvl="1"/>
            <a:r>
              <a:rPr lang="en-US" dirty="0" smtClean="0"/>
              <a:t>Mathematics,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perations </a:t>
            </a:r>
            <a:r>
              <a:rPr lang="en-US" dirty="0"/>
              <a:t>Research and Industrial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Mechanical </a:t>
            </a:r>
            <a:r>
              <a:rPr lang="en-US" dirty="0"/>
              <a:t>and Aerospace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Computational Biology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C.S. areas of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20" y="1345352"/>
            <a:ext cx="4267052" cy="5075536"/>
          </a:xfrm>
        </p:spPr>
        <p:txBody>
          <a:bodyPr>
            <a:normAutofit/>
          </a:bodyPr>
          <a:lstStyle/>
          <a:p>
            <a:r>
              <a:rPr lang="en-US" dirty="0" smtClean="0"/>
              <a:t>theory</a:t>
            </a:r>
          </a:p>
          <a:p>
            <a:r>
              <a:rPr lang="en-US" dirty="0" smtClean="0"/>
              <a:t>programming languages</a:t>
            </a:r>
          </a:p>
          <a:p>
            <a:r>
              <a:rPr lang="en-US" dirty="0" smtClean="0"/>
              <a:t>scientific computing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machine learning</a:t>
            </a:r>
            <a:endParaRPr lang="en-US" dirty="0"/>
          </a:p>
          <a:p>
            <a:r>
              <a:rPr lang="en-US" dirty="0" smtClean="0"/>
              <a:t>computer graphics</a:t>
            </a:r>
            <a:endParaRPr lang="en-US" dirty="0"/>
          </a:p>
          <a:p>
            <a:r>
              <a:rPr lang="en-US" dirty="0" smtClean="0"/>
              <a:t>systems and networking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44843" y="1345352"/>
            <a:ext cx="4496677" cy="50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distributed systems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human computer interfaces</a:t>
            </a:r>
          </a:p>
          <a:p>
            <a:r>
              <a:rPr lang="en-US" dirty="0" smtClean="0"/>
              <a:t>and much much more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3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19789"/>
            <a:ext cx="9144000" cy="6838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impact</a:t>
            </a:r>
          </a:p>
          <a:p>
            <a:r>
              <a:rPr lang="en-US" dirty="0" smtClean="0"/>
              <a:t>Highly collaborative</a:t>
            </a:r>
          </a:p>
          <a:p>
            <a:r>
              <a:rPr lang="en-US" dirty="0" smtClean="0"/>
              <a:t>Well resourced</a:t>
            </a:r>
          </a:p>
          <a:p>
            <a:pPr marL="0" indent="0">
              <a:buNone/>
            </a:pPr>
            <a:r>
              <a:rPr lang="en-US" dirty="0" smtClean="0"/>
              <a:t>… an exciting place to be!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19" y="1103181"/>
            <a:ext cx="8557717" cy="47077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Computers, Mobile Phones, etc.</a:t>
            </a:r>
          </a:p>
          <a:p>
            <a:r>
              <a:rPr lang="en-US" dirty="0" smtClean="0"/>
              <a:t>Word processing, spreadsheets, etc.</a:t>
            </a:r>
          </a:p>
          <a:p>
            <a:r>
              <a:rPr lang="en-US" dirty="0" smtClean="0"/>
              <a:t>Computer games, computer animation</a:t>
            </a:r>
          </a:p>
          <a:p>
            <a:r>
              <a:rPr lang="en-US" dirty="0" smtClean="0"/>
              <a:t>Self-driving cars and trucks, robots,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 “Web”</a:t>
            </a:r>
          </a:p>
          <a:p>
            <a:r>
              <a:rPr lang="en-US" dirty="0" smtClean="0"/>
              <a:t>Apps and “The Cloud”</a:t>
            </a:r>
          </a:p>
          <a:p>
            <a:pPr lvl="1"/>
            <a:r>
              <a:rPr lang="en-US" dirty="0" smtClean="0"/>
              <a:t>Google Search, Facebook, </a:t>
            </a:r>
            <a:r>
              <a:rPr lang="en-US" dirty="0" err="1" smtClean="0"/>
              <a:t>WhatsApp</a:t>
            </a:r>
            <a:r>
              <a:rPr lang="en-US" dirty="0" smtClean="0"/>
              <a:t>, </a:t>
            </a:r>
            <a:r>
              <a:rPr lang="en-US" dirty="0" err="1" smtClean="0"/>
              <a:t>Instagram</a:t>
            </a:r>
            <a:r>
              <a:rPr lang="en-US" dirty="0" smtClean="0"/>
              <a:t>, ...</a:t>
            </a:r>
          </a:p>
          <a:p>
            <a:pPr lvl="1"/>
            <a:r>
              <a:rPr lang="en-US" dirty="0" err="1" smtClean="0"/>
              <a:t>Uber</a:t>
            </a:r>
            <a:r>
              <a:rPr lang="en-US" dirty="0" smtClean="0"/>
              <a:t>, Amazon, eBay,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err="1" smtClean="0"/>
              <a:t>Blockchains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Cryptocurrencies</a:t>
            </a:r>
            <a:endParaRPr lang="en-US" dirty="0" smtClean="0"/>
          </a:p>
          <a:p>
            <a:r>
              <a:rPr lang="en-US" dirty="0" smtClean="0"/>
              <a:t>Smart home, smart farm, smart city,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Air Traffic Control, Power Grid, etc.</a:t>
            </a:r>
          </a:p>
          <a:p>
            <a:r>
              <a:rPr lang="en-US" dirty="0" smtClean="0"/>
              <a:t>Modern health care</a:t>
            </a:r>
          </a:p>
          <a:p>
            <a:r>
              <a:rPr lang="en-US" dirty="0" smtClean="0"/>
              <a:t>much much more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043" y="6009946"/>
            <a:ext cx="67824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What are your favorite computer apps?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16" y="183302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16" y="358941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Paths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45" y="1158046"/>
            <a:ext cx="8479405" cy="50189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Become a programmer</a:t>
            </a:r>
          </a:p>
          <a:p>
            <a:pPr lvl="1"/>
            <a:r>
              <a:rPr lang="en-US" dirty="0" smtClean="0"/>
              <a:t>specialize in robots, computer games, or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Become a web designer</a:t>
            </a:r>
          </a:p>
          <a:p>
            <a:pPr lvl="1"/>
            <a:r>
              <a:rPr lang="en-US" dirty="0" smtClean="0"/>
              <a:t>build nice web sites</a:t>
            </a:r>
          </a:p>
          <a:p>
            <a:r>
              <a:rPr lang="en-US" dirty="0" smtClean="0"/>
              <a:t>Become a data analyst</a:t>
            </a:r>
          </a:p>
          <a:p>
            <a:pPr lvl="1"/>
            <a:r>
              <a:rPr lang="en-US" dirty="0" smtClean="0"/>
              <a:t>collect data and figure out what it means</a:t>
            </a:r>
          </a:p>
          <a:p>
            <a:r>
              <a:rPr lang="en-US" dirty="0" smtClean="0"/>
              <a:t>Become a systems/network/database administrator</a:t>
            </a:r>
          </a:p>
          <a:p>
            <a:pPr lvl="1"/>
            <a:r>
              <a:rPr lang="en-US" dirty="0" smtClean="0"/>
              <a:t>maintains systems, email, computer networks, etc.</a:t>
            </a:r>
          </a:p>
          <a:p>
            <a:r>
              <a:rPr lang="en-US" dirty="0" smtClean="0"/>
              <a:t>Become an entrepreneur</a:t>
            </a:r>
          </a:p>
          <a:p>
            <a:pPr lvl="1"/>
            <a:r>
              <a:rPr lang="en-US" dirty="0" smtClean="0"/>
              <a:t>start a company (consulting, new tech, etc.)</a:t>
            </a:r>
          </a:p>
          <a:p>
            <a:r>
              <a:rPr lang="en-US" dirty="0" smtClean="0"/>
              <a:t>Become a professor</a:t>
            </a:r>
          </a:p>
          <a:p>
            <a:pPr lvl="1"/>
            <a:r>
              <a:rPr lang="en-US" dirty="0" smtClean="0"/>
              <a:t>come up with new uses for computers, and teach students about computer science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046" y="1805506"/>
            <a:ext cx="86212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There are many high paying CS jobs out there!!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Almost every industry needs CS experts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Working with all kinds of people on all kinds of problems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International opportunities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Robbert van Renesse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Career Path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5352"/>
            <a:ext cx="7886700" cy="4831611"/>
          </a:xfrm>
        </p:spPr>
        <p:txBody>
          <a:bodyPr>
            <a:normAutofit/>
          </a:bodyPr>
          <a:lstStyle/>
          <a:p>
            <a:r>
              <a:rPr lang="en-US" dirty="0" smtClean="0"/>
              <a:t>I was born and grew up in Amsterdam</a:t>
            </a:r>
          </a:p>
          <a:p>
            <a:r>
              <a:rPr lang="en-US" dirty="0" smtClean="0"/>
              <a:t>I liked building electronic stuff in high school</a:t>
            </a:r>
          </a:p>
          <a:p>
            <a:pPr lvl="1"/>
            <a:r>
              <a:rPr lang="en-US" dirty="0" smtClean="0"/>
              <a:t>even built some small computers</a:t>
            </a:r>
          </a:p>
          <a:p>
            <a:r>
              <a:rPr lang="en-US" dirty="0" smtClean="0"/>
              <a:t>Studied mathematics in university</a:t>
            </a:r>
          </a:p>
          <a:p>
            <a:pPr lvl="1"/>
            <a:r>
              <a:rPr lang="en-US" dirty="0" smtClean="0"/>
              <a:t>but quickly specialized in programming</a:t>
            </a:r>
          </a:p>
          <a:p>
            <a:r>
              <a:rPr lang="en-US" dirty="0" smtClean="0"/>
              <a:t>Became a “Research Assistant” to a computer science professor</a:t>
            </a:r>
          </a:p>
          <a:p>
            <a:r>
              <a:rPr lang="en-US" dirty="0" smtClean="0"/>
              <a:t>Became a Ph.D. student</a:t>
            </a:r>
          </a:p>
          <a:p>
            <a:r>
              <a:rPr lang="en-US" dirty="0" smtClean="0"/>
              <a:t>After my degree, I did a “</a:t>
            </a:r>
            <a:r>
              <a:rPr lang="en-US" dirty="0" err="1" smtClean="0"/>
              <a:t>postdoctorate</a:t>
            </a:r>
            <a:r>
              <a:rPr lang="en-US" dirty="0" smtClean="0"/>
              <a:t>” at Cornell University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5638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131"/>
            <a:ext cx="7886700" cy="4351338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 worked for AT&amp;T Bell Labs in 1990</a:t>
            </a:r>
          </a:p>
          <a:p>
            <a:r>
              <a:rPr lang="en-US" dirty="0" smtClean="0"/>
              <a:t>Started a research position at Cornell in 1991</a:t>
            </a:r>
          </a:p>
          <a:p>
            <a:r>
              <a:rPr lang="en-US" dirty="0" smtClean="0"/>
              <a:t>Co-founded two software development companies in late nineties</a:t>
            </a:r>
          </a:p>
          <a:p>
            <a:pPr lvl="1"/>
            <a:r>
              <a:rPr lang="en-US" dirty="0" smtClean="0"/>
              <a:t>One sold to Microsoft, other to Amazon</a:t>
            </a:r>
          </a:p>
          <a:p>
            <a:r>
              <a:rPr lang="en-US" dirty="0" smtClean="0"/>
              <a:t>Started another company last year with Prof. </a:t>
            </a:r>
            <a:r>
              <a:rPr lang="en-US" dirty="0" err="1" smtClean="0"/>
              <a:t>Weatherspoon</a:t>
            </a:r>
            <a:endParaRPr lang="en-US" dirty="0" smtClean="0"/>
          </a:p>
          <a:p>
            <a:r>
              <a:rPr lang="en-US" dirty="0" smtClean="0"/>
              <a:t>Also still a professor at Cornell</a:t>
            </a:r>
          </a:p>
        </p:txBody>
      </p:sp>
    </p:spTree>
    <p:extLst>
      <p:ext uri="{BB962C8B-B14F-4D97-AF65-F5344CB8AC3E}">
        <p14:creationId xmlns:p14="http://schemas.microsoft.com/office/powerpoint/2010/main" val="28271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Hakim Weatherspoon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39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12632</TotalTime>
  <Words>920</Words>
  <Application>Microsoft Office PowerPoint</Application>
  <PresentationFormat>On-screen Show (4:3)</PresentationFormat>
  <Paragraphs>191</Paragraphs>
  <Slides>22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Helvetica</vt:lpstr>
      <vt:lpstr>Mangal</vt:lpstr>
      <vt:lpstr>Symbol</vt:lpstr>
      <vt:lpstr>Times New Roman</vt:lpstr>
      <vt:lpstr>Office Theme</vt:lpstr>
      <vt:lpstr>Computer Science: What, and Why? </vt:lpstr>
      <vt:lpstr>What is Computer Science?</vt:lpstr>
      <vt:lpstr>What is CS Used For?</vt:lpstr>
      <vt:lpstr>Career Paths in CS</vt:lpstr>
      <vt:lpstr>PowerPoint Presentation</vt:lpstr>
      <vt:lpstr>Robbert van Renesse</vt:lpstr>
      <vt:lpstr>My Career Path in CS</vt:lpstr>
      <vt:lpstr>Career cont’d</vt:lpstr>
      <vt:lpstr>Hakim Weatherspoon</vt:lpstr>
      <vt:lpstr>My Career Path in CS</vt:lpstr>
      <vt:lpstr>Career Cont.</vt:lpstr>
      <vt:lpstr>My Career Path in CS</vt:lpstr>
      <vt:lpstr>Cornell University</vt:lpstr>
      <vt:lpstr>Cornell:       A Special View</vt:lpstr>
      <vt:lpstr>Cornell: very pretty!</vt:lpstr>
      <vt:lpstr>Ithaca</vt:lpstr>
      <vt:lpstr>Ithaca Winter</vt:lpstr>
      <vt:lpstr>Cornell Activities, Clubs, and Classes</vt:lpstr>
      <vt:lpstr>CornellTech in NYC</vt:lpstr>
      <vt:lpstr>More on Cornell Computer Science</vt:lpstr>
      <vt:lpstr>Cornell C.S. areas of research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Systems@Cornell</dc:title>
  <dc:creator>Microsoft Office User</dc:creator>
  <cp:lastModifiedBy>Hakim Weatherspoon</cp:lastModifiedBy>
  <cp:revision>88</cp:revision>
  <cp:lastPrinted>2016-03-16T14:38:31Z</cp:lastPrinted>
  <dcterms:created xsi:type="dcterms:W3CDTF">2016-02-24T18:45:31Z</dcterms:created>
  <dcterms:modified xsi:type="dcterms:W3CDTF">2019-01-10T07:16:56Z</dcterms:modified>
</cp:coreProperties>
</file>